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7" r:id="rId3"/>
    <p:sldId id="270" r:id="rId4"/>
    <p:sldId id="263" r:id="rId5"/>
    <p:sldId id="271" r:id="rId6"/>
    <p:sldId id="272" r:id="rId7"/>
    <p:sldId id="273" r:id="rId8"/>
    <p:sldId id="274" r:id="rId9"/>
    <p:sldId id="276" r:id="rId10"/>
    <p:sldId id="277" r:id="rId11"/>
  </p:sldIdLst>
  <p:sldSz cx="9144000" cy="5143500" type="screen16x9"/>
  <p:notesSz cx="6858000" cy="9144000"/>
  <p:embeddedFontLst>
    <p:embeddedFont>
      <p:font typeface="Exo 2" panose="02020500000000000000" charset="0"/>
      <p:regular r:id="rId13"/>
      <p:bold r:id="rId14"/>
      <p:italic r:id="rId15"/>
      <p:boldItalic r:id="rId16"/>
    </p:embeddedFont>
    <p:embeddedFont>
      <p:font typeface="Fira Sans Extra Condensed Medium" panose="02020500000000000000" charset="0"/>
      <p:regular r:id="rId17"/>
      <p:bold r:id="rId18"/>
      <p:italic r:id="rId19"/>
      <p:boldItalic r:id="rId20"/>
    </p:embeddedFont>
    <p:embeddedFont>
      <p:font typeface="Nunito Light" pitchFamily="2" charset="0"/>
      <p:regular r:id="rId21"/>
      <p:italic r:id="rId22"/>
    </p:embeddedFont>
    <p:embeddedFont>
      <p:font typeface="Roboto Condensed" panose="02000000000000000000" pitchFamily="2" charset="0"/>
      <p:regular r:id="rId23"/>
      <p:bold r:id="rId24"/>
      <p:italic r:id="rId25"/>
      <p:boldItalic r:id="rId26"/>
    </p:embeddedFont>
    <p:embeddedFont>
      <p:font typeface="Roboto Condensed Light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5FEC53-9C00-4CE9-99D5-595862E9F8BD}">
  <a:tblStyle styleId="{4C5FEC53-9C00-4CE9-99D5-595862E9F8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eb8d35f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eb8d35f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27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eb8d35f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eb8d35f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eb8d35f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eb8d35f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87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eb8d35f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eb8d35f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eb8d35f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eb8d35f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67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eb8d35f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eb8d35f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eb8d35f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eb8d35f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1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tutorial">
  <p:cSld name="CUSTOM_3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560500" y="1160825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64851" y="21462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4930100" y="1160825"/>
            <a:ext cx="3826500" cy="3451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722400" y="760925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70" r:id="rId19"/>
    <p:sldLayoutId id="2147483671" r:id="rId20"/>
    <p:sldLayoutId id="2147483672" r:id="rId21"/>
    <p:sldLayoutId id="2147483673" r:id="rId22"/>
    <p:sldLayoutId id="214748367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inferkit.com/dem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Y7x2Ihqjm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聖心女中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金融科技夏令營</a:t>
            </a: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台大財金所</a:t>
            </a:r>
            <a:endParaRPr/>
          </a:p>
        </p:txBody>
      </p:sp>
      <p:cxnSp>
        <p:nvCxnSpPr>
          <p:cNvPr id="153" name="Google Shape;153;p3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E59C22-89B1-4E52-8D89-AD4022EF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887730"/>
            <a:ext cx="2940709" cy="20345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53DAFC-98F1-49D6-9DAB-678DE8CF7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576" y="0"/>
            <a:ext cx="5117424" cy="51435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05AFC53-F837-450E-BDAB-0AA2E88552DC}"/>
              </a:ext>
            </a:extLst>
          </p:cNvPr>
          <p:cNvSpPr txBox="1"/>
          <p:nvPr/>
        </p:nvSpPr>
        <p:spPr>
          <a:xfrm>
            <a:off x="877594" y="3040380"/>
            <a:ext cx="25584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https://app.inferkit.com/demo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8BFFBA6-94CC-4F8A-AF23-1509799E3B82}"/>
              </a:ext>
            </a:extLst>
          </p:cNvPr>
          <p:cNvSpPr txBox="1"/>
          <p:nvPr/>
        </p:nvSpPr>
        <p:spPr>
          <a:xfrm>
            <a:off x="300684" y="459343"/>
            <a:ext cx="352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Generative Pre-Training (GPT)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4651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課程大綱</a:t>
            </a:r>
            <a:endParaRPr/>
          </a:p>
        </p:txBody>
      </p:sp>
      <p:sp>
        <p:nvSpPr>
          <p:cNvPr id="159" name="Google Shape;159;p32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程式思維</a:t>
            </a:r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ubTitle" idx="1"/>
          </p:nvPr>
        </p:nvSpPr>
        <p:spPr>
          <a:xfrm>
            <a:off x="690446" y="613462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62" name="Google Shape;162;p32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3" name="Google Shape;163;p32">
            <a:hlinkClick r:id="rId4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4" name="Google Shape;164;p32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" name="Google Shape;165;p32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6" name="Google Shape;166;p32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程式應用：爬蟲</a:t>
            </a:r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13"/>
          </p:nvPr>
        </p:nvSpPr>
        <p:spPr>
          <a:xfrm>
            <a:off x="690446" y="157966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機器學習</a:t>
            </a:r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5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文字探勘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17"/>
          </p:nvPr>
        </p:nvSpPr>
        <p:spPr>
          <a:xfrm>
            <a:off x="6811558" y="218698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機器學習應用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文字探勘應用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21"/>
          </p:nvPr>
        </p:nvSpPr>
        <p:spPr>
          <a:xfrm>
            <a:off x="6811558" y="422315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37">
            <a:extLst>
              <a:ext uri="{FF2B5EF4-FFF2-40B4-BE49-F238E27FC236}">
                <a16:creationId xmlns:a16="http://schemas.microsoft.com/office/drawing/2014/main" id="{3ADC69BA-39D7-4639-96B4-372F2C5DBC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35461" y="2151984"/>
            <a:ext cx="5673078" cy="839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3200" dirty="0">
                <a:solidFill>
                  <a:schemeClr val="hlink"/>
                </a:solidFill>
              </a:rPr>
              <a:t>文字探勘</a:t>
            </a:r>
            <a:r>
              <a:rPr lang="en-US" altLang="zh-CN" sz="3200" dirty="0">
                <a:solidFill>
                  <a:schemeClr val="hlink"/>
                </a:solidFill>
              </a:rPr>
              <a:t>——</a:t>
            </a:r>
            <a:r>
              <a:rPr lang="zh-CN" altLang="en-US" sz="3200" dirty="0">
                <a:solidFill>
                  <a:schemeClr val="hlink"/>
                </a:solidFill>
              </a:rPr>
              <a:t>實作運用與講解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29807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278E56C-FD24-4373-AD93-48F2043A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3" y="758605"/>
            <a:ext cx="9088331" cy="384701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CA1FBE3-496A-458B-9A97-DD757A853D86}"/>
              </a:ext>
            </a:extLst>
          </p:cNvPr>
          <p:cNvSpPr txBox="1"/>
          <p:nvPr/>
        </p:nvSpPr>
        <p:spPr>
          <a:xfrm>
            <a:off x="4924425" y="3379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https://www.youtube.com/watch?v=LY7x2Ihqjmc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791009-29A1-40DB-B4B2-F595A88BB089}"/>
              </a:ext>
            </a:extLst>
          </p:cNvPr>
          <p:cNvSpPr txBox="1"/>
          <p:nvPr/>
        </p:nvSpPr>
        <p:spPr>
          <a:xfrm>
            <a:off x="0" y="302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/>
              <a:t>Movie Subtitle Generation</a:t>
            </a:r>
            <a:endParaRPr lang="zh-TW" altLang="en-US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0;p37">
            <a:extLst>
              <a:ext uri="{FF2B5EF4-FFF2-40B4-BE49-F238E27FC236}">
                <a16:creationId xmlns:a16="http://schemas.microsoft.com/office/drawing/2014/main" id="{7EE2CB90-03B7-4764-8924-A81B31D1FF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20117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hlink"/>
                </a:solidFill>
              </a:rPr>
              <a:t>程式</a:t>
            </a:r>
            <a:r>
              <a:rPr lang="zh-CN" altLang="en-US" dirty="0">
                <a:solidFill>
                  <a:schemeClr val="hlink"/>
                </a:solidFill>
              </a:rPr>
              <a:t>實作</a:t>
            </a:r>
            <a:r>
              <a:rPr lang="en" dirty="0">
                <a:solidFill>
                  <a:schemeClr val="hlink"/>
                </a:solidFill>
              </a:rPr>
              <a:t>：</a:t>
            </a:r>
            <a:r>
              <a:rPr lang="en-US" altLang="zh-CN" dirty="0">
                <a:solidFill>
                  <a:schemeClr val="hlink"/>
                </a:solidFill>
              </a:rPr>
              <a:t>chatbot</a:t>
            </a:r>
            <a:r>
              <a:rPr lang="en" dirty="0">
                <a:solidFill>
                  <a:schemeClr val="hlink"/>
                </a:solidFill>
              </a:rPr>
              <a:t> - 1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CBFE34-52C7-4A79-9D16-28C709A5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78" y="871668"/>
            <a:ext cx="5974643" cy="8360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79AFCFF-E6CF-466D-BA5C-166F56369E1E}"/>
              </a:ext>
            </a:extLst>
          </p:cNvPr>
          <p:cNvSpPr txBox="1"/>
          <p:nvPr/>
        </p:nvSpPr>
        <p:spPr>
          <a:xfrm>
            <a:off x="937146" y="2004608"/>
            <a:ext cx="69428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 dirty="0"/>
              <a:t>Tokenization</a:t>
            </a:r>
          </a:p>
          <a:p>
            <a:pPr lvl="6"/>
            <a:r>
              <a:rPr lang="zh-CN" altLang="en-US" sz="1800" dirty="0"/>
              <a:t>     按照特定需求，將文本切分陳一個字符串序列</a:t>
            </a:r>
            <a:r>
              <a:rPr lang="en-US" altLang="zh-CN" sz="1800" dirty="0"/>
              <a:t>(</a:t>
            </a:r>
            <a:r>
              <a:rPr lang="zh-CN" altLang="en-US" sz="1800" dirty="0"/>
              <a:t>其元素一般稱為</a:t>
            </a:r>
            <a:r>
              <a:rPr lang="en-US" altLang="zh-CN" sz="1800" dirty="0"/>
              <a:t>token)</a:t>
            </a:r>
            <a:r>
              <a:rPr lang="zh-CN" altLang="en-US" sz="1800" dirty="0"/>
              <a:t>，一般而言會要求元素保有一定的意義，使得模型得以解讀分析。舉例而言</a:t>
            </a:r>
            <a:r>
              <a:rPr lang="zh-TW" altLang="en-US" sz="1800" dirty="0"/>
              <a:t>“</a:t>
            </a:r>
            <a:r>
              <a:rPr lang="en-US" altLang="zh-TW" sz="1800" dirty="0"/>
              <a:t>text mining is time-consuming”</a:t>
            </a:r>
            <a:r>
              <a:rPr lang="zh-TW" altLang="en-US" sz="1800" dirty="0"/>
              <a:t>需要</a:t>
            </a:r>
            <a:r>
              <a:rPr lang="zh-CN" altLang="en-US" sz="1800" dirty="0"/>
              <a:t>處理</a:t>
            </a:r>
            <a:r>
              <a:rPr lang="zh-TW" altLang="en-US" sz="1800" dirty="0"/>
              <a:t>成</a:t>
            </a:r>
            <a:r>
              <a:rPr lang="en-US" altLang="zh-TW" sz="1800" dirty="0"/>
              <a:t>“text mining/ is/ time-consuming”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/>
              <a:t>P</a:t>
            </a:r>
            <a:r>
              <a:rPr lang="en-US" altLang="zh-TW" sz="1800" b="1" dirty="0"/>
              <a:t>retrained model</a:t>
            </a:r>
          </a:p>
          <a:p>
            <a:r>
              <a:rPr lang="en-US" altLang="zh-TW" sz="1800" b="1" dirty="0"/>
              <a:t>     </a:t>
            </a:r>
            <a:r>
              <a:rPr lang="zh-CN" altLang="en-US" sz="1800" dirty="0"/>
              <a:t>由於模型的訓練需要大量的計算力，因而為了效率與避免資源的浪費，常會使用他人以大量資料訓練好的模型，而後再依照手上的資料對模型進行調試，以完成目標任務。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0504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0;p37">
            <a:extLst>
              <a:ext uri="{FF2B5EF4-FFF2-40B4-BE49-F238E27FC236}">
                <a16:creationId xmlns:a16="http://schemas.microsoft.com/office/drawing/2014/main" id="{BE1889F1-C0F0-485A-9C44-0508B06E4F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20117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hlink"/>
                </a:solidFill>
              </a:rPr>
              <a:t>程式</a:t>
            </a:r>
            <a:r>
              <a:rPr lang="zh-CN" altLang="en-US" dirty="0">
                <a:solidFill>
                  <a:schemeClr val="hlink"/>
                </a:solidFill>
              </a:rPr>
              <a:t>實作</a:t>
            </a:r>
            <a:r>
              <a:rPr lang="en" dirty="0">
                <a:solidFill>
                  <a:schemeClr val="hlink"/>
                </a:solidFill>
              </a:rPr>
              <a:t>：</a:t>
            </a:r>
            <a:r>
              <a:rPr lang="en-US" altLang="zh-CN" dirty="0">
                <a:solidFill>
                  <a:schemeClr val="hlink"/>
                </a:solidFill>
              </a:rPr>
              <a:t>chatbot</a:t>
            </a:r>
            <a:r>
              <a:rPr lang="en" dirty="0">
                <a:solidFill>
                  <a:schemeClr val="hlink"/>
                </a:solidFill>
              </a:rPr>
              <a:t> - 2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15F384-9C27-478B-9182-E56F2994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95" y="1300591"/>
            <a:ext cx="5464705" cy="316222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4B7770D-4840-4A0E-9755-7424BE05830D}"/>
              </a:ext>
            </a:extLst>
          </p:cNvPr>
          <p:cNvSpPr txBox="1"/>
          <p:nvPr/>
        </p:nvSpPr>
        <p:spPr>
          <a:xfrm>
            <a:off x="793376" y="2881705"/>
            <a:ext cx="1956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xo 2" panose="02020500000000000000" charset="0"/>
              </a:rPr>
              <a:t>記錄輸入的文字</a:t>
            </a:r>
            <a:r>
              <a:rPr lang="en-US" altLang="zh-CN" dirty="0">
                <a:latin typeface="Exo 2" panose="02020500000000000000" charset="0"/>
              </a:rPr>
              <a:t>(msg)</a:t>
            </a:r>
            <a:endParaRPr lang="zh-TW" altLang="en-US" dirty="0">
              <a:latin typeface="Exo 2" panose="02020500000000000000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BE0B7D-379C-451D-86F5-8F9F84FF4CB3}"/>
              </a:ext>
            </a:extLst>
          </p:cNvPr>
          <p:cNvSpPr txBox="1"/>
          <p:nvPr/>
        </p:nvSpPr>
        <p:spPr>
          <a:xfrm>
            <a:off x="793375" y="3719096"/>
            <a:ext cx="22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xo 2" panose="02020500000000000000" charset="0"/>
              </a:rPr>
              <a:t>將</a:t>
            </a:r>
            <a:r>
              <a:rPr lang="en-US" altLang="zh-CN" dirty="0">
                <a:latin typeface="Exo 2" panose="02020500000000000000" charset="0"/>
              </a:rPr>
              <a:t>msg tokenize</a:t>
            </a:r>
          </a:p>
          <a:p>
            <a:r>
              <a:rPr lang="zh-CN" altLang="en-US" dirty="0">
                <a:latin typeface="Exo 2" panose="02020500000000000000" charset="0"/>
              </a:rPr>
              <a:t>存入 </a:t>
            </a:r>
            <a:r>
              <a:rPr lang="en-US" altLang="zh-CN" dirty="0" err="1">
                <a:latin typeface="Exo 2" panose="02020500000000000000" charset="0"/>
              </a:rPr>
              <a:t>new_user_input_ids</a:t>
            </a:r>
            <a:r>
              <a:rPr lang="en-US" altLang="zh-CN" dirty="0">
                <a:latin typeface="Exo 2" panose="02020500000000000000" charset="0"/>
              </a:rPr>
              <a:t> </a:t>
            </a:r>
            <a:endParaRPr lang="zh-TW" altLang="en-US" dirty="0">
              <a:latin typeface="Exo 2" panose="02020500000000000000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339BAB-B00D-4A66-BD99-EC9E7BA2B084}"/>
              </a:ext>
            </a:extLst>
          </p:cNvPr>
          <p:cNvSpPr txBox="1"/>
          <p:nvPr/>
        </p:nvSpPr>
        <p:spPr>
          <a:xfrm>
            <a:off x="774756" y="1912951"/>
            <a:ext cx="217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xo 2" panose="02020500000000000000" charset="0"/>
              </a:rPr>
              <a:t>若輸入輸入文字</a:t>
            </a:r>
            <a:r>
              <a:rPr lang="en-US" altLang="zh-CN" dirty="0">
                <a:latin typeface="Exo 2" panose="02020500000000000000" charset="0"/>
              </a:rPr>
              <a:t>(msg)</a:t>
            </a:r>
            <a:r>
              <a:rPr lang="zh-CN" altLang="en-US" dirty="0">
                <a:latin typeface="Exo 2" panose="02020500000000000000" charset="0"/>
              </a:rPr>
              <a:t>為空則沒事發生</a:t>
            </a:r>
            <a:endParaRPr lang="zh-TW" altLang="en-US" dirty="0">
              <a:latin typeface="Exo 2" panose="02020500000000000000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D6239F5-FA5C-424D-87EB-3673A1244132}"/>
              </a:ext>
            </a:extLst>
          </p:cNvPr>
          <p:cNvCxnSpPr>
            <a:cxnSpLocks/>
          </p:cNvCxnSpPr>
          <p:nvPr/>
        </p:nvCxnSpPr>
        <p:spPr>
          <a:xfrm flipV="1">
            <a:off x="2377440" y="3684027"/>
            <a:ext cx="1577340" cy="1183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BD27BDB-5147-4B12-A11D-38AAB96F025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49923" y="3035594"/>
            <a:ext cx="1204857" cy="490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3BCC0D3-1A0B-4FB7-B065-FC723C0C64C3}"/>
              </a:ext>
            </a:extLst>
          </p:cNvPr>
          <p:cNvCxnSpPr>
            <a:cxnSpLocks/>
          </p:cNvCxnSpPr>
          <p:nvPr/>
        </p:nvCxnSpPr>
        <p:spPr>
          <a:xfrm>
            <a:off x="2796845" y="2016577"/>
            <a:ext cx="1211275" cy="2185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95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0;p37">
            <a:extLst>
              <a:ext uri="{FF2B5EF4-FFF2-40B4-BE49-F238E27FC236}">
                <a16:creationId xmlns:a16="http://schemas.microsoft.com/office/drawing/2014/main" id="{96AC949C-F256-47AA-BCE1-74CA1A01A6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20117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hlink"/>
                </a:solidFill>
              </a:rPr>
              <a:t>程式</a:t>
            </a:r>
            <a:r>
              <a:rPr lang="zh-CN" altLang="en-US" dirty="0">
                <a:solidFill>
                  <a:schemeClr val="hlink"/>
                </a:solidFill>
              </a:rPr>
              <a:t>實作</a:t>
            </a:r>
            <a:r>
              <a:rPr lang="en" dirty="0">
                <a:solidFill>
                  <a:schemeClr val="hlink"/>
                </a:solidFill>
              </a:rPr>
              <a:t>：</a:t>
            </a:r>
            <a:r>
              <a:rPr lang="en-US" altLang="zh-CN" dirty="0">
                <a:solidFill>
                  <a:schemeClr val="hlink"/>
                </a:solidFill>
              </a:rPr>
              <a:t>chatbot</a:t>
            </a:r>
            <a:r>
              <a:rPr lang="en" dirty="0">
                <a:solidFill>
                  <a:schemeClr val="hlink"/>
                </a:solidFill>
              </a:rPr>
              <a:t> - 3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B81143-151E-4F5B-A725-C10834A6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390" y="1147377"/>
            <a:ext cx="6189637" cy="278446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76A5AA-5CB6-420A-B4AD-1F32E7B8AE74}"/>
              </a:ext>
            </a:extLst>
          </p:cNvPr>
          <p:cNvSpPr txBox="1"/>
          <p:nvPr/>
        </p:nvSpPr>
        <p:spPr>
          <a:xfrm>
            <a:off x="18973" y="2513189"/>
            <a:ext cx="2808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Exo 2" panose="02020500000000000000" charset="0"/>
              </a:rPr>
              <a:t>(</a:t>
            </a:r>
            <a:r>
              <a:rPr lang="en-US" altLang="zh-CN" dirty="0" err="1">
                <a:latin typeface="Exo 2" panose="02020500000000000000" charset="0"/>
              </a:rPr>
              <a:t>bot_input_ids</a:t>
            </a:r>
            <a:r>
              <a:rPr lang="en-US" altLang="zh-CN" dirty="0">
                <a:latin typeface="Exo 2" panose="02020500000000000000" charset="0"/>
              </a:rPr>
              <a:t> </a:t>
            </a:r>
            <a:r>
              <a:rPr lang="zh-CN" altLang="en-US" dirty="0">
                <a:latin typeface="Exo 2" panose="02020500000000000000" charset="0"/>
              </a:rPr>
              <a:t>為你與機器的聊天記錄，並將在後續作為機器回答的考量因子。</a:t>
            </a:r>
            <a:r>
              <a:rPr lang="en-US" altLang="zh-CN" dirty="0">
                <a:latin typeface="Exo 2" panose="02020500000000000000" charset="0"/>
              </a:rPr>
              <a:t>)</a:t>
            </a:r>
            <a:endParaRPr lang="zh-TW" altLang="en-US" dirty="0">
              <a:latin typeface="Exo 2" panose="02020500000000000000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0FBFE7-E242-4C19-9D8F-6DD8993178CC}"/>
              </a:ext>
            </a:extLst>
          </p:cNvPr>
          <p:cNvSpPr txBox="1"/>
          <p:nvPr/>
        </p:nvSpPr>
        <p:spPr>
          <a:xfrm>
            <a:off x="217719" y="971312"/>
            <a:ext cx="20585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xo 2" panose="02020500000000000000" charset="0"/>
              </a:rPr>
              <a:t>      在聊天記錄資料庫中加入此次的</a:t>
            </a:r>
            <a:r>
              <a:rPr lang="zh-TW" altLang="en-US" dirty="0">
                <a:latin typeface="Exo 2" panose="02020500000000000000" charset="0"/>
              </a:rPr>
              <a:t>回覆</a:t>
            </a:r>
            <a:r>
              <a:rPr lang="zh-CN" altLang="en-US" dirty="0">
                <a:latin typeface="Exo 2" panose="02020500000000000000" charset="0"/>
              </a:rPr>
              <a:t>。</a:t>
            </a:r>
            <a:endParaRPr lang="en-US" altLang="zh-CN" dirty="0">
              <a:latin typeface="Exo 2" panose="02020500000000000000" charset="0"/>
            </a:endParaRPr>
          </a:p>
          <a:p>
            <a:endParaRPr lang="en-US" altLang="zh-TW" dirty="0">
              <a:latin typeface="Exo 2" panose="02020500000000000000" charset="0"/>
            </a:endParaRPr>
          </a:p>
          <a:p>
            <a:r>
              <a:rPr lang="zh-CN" altLang="en-US" dirty="0">
                <a:latin typeface="Exo 2" panose="02020500000000000000" charset="0"/>
              </a:rPr>
              <a:t>  若已有聊天記錄資料庫：</a:t>
            </a:r>
            <a:endParaRPr lang="en-US" altLang="zh-CN" dirty="0">
              <a:latin typeface="Exo 2" panose="02020500000000000000" charset="0"/>
            </a:endParaRPr>
          </a:p>
          <a:p>
            <a:r>
              <a:rPr lang="zh-CN" altLang="en-US" dirty="0">
                <a:latin typeface="Exo 2" panose="02020500000000000000" charset="0"/>
              </a:rPr>
              <a:t>      加入新對話</a:t>
            </a:r>
            <a:endParaRPr lang="en-US" altLang="zh-CN" dirty="0">
              <a:latin typeface="Exo 2" panose="02020500000000000000" charset="0"/>
            </a:endParaRPr>
          </a:p>
          <a:p>
            <a:r>
              <a:rPr lang="zh-CN" altLang="en-US" dirty="0">
                <a:latin typeface="Exo 2" panose="02020500000000000000" charset="0"/>
              </a:rPr>
              <a:t>  若無：</a:t>
            </a:r>
            <a:endParaRPr lang="en-US" altLang="zh-CN" dirty="0">
              <a:latin typeface="Exo 2" panose="02020500000000000000" charset="0"/>
            </a:endParaRPr>
          </a:p>
          <a:p>
            <a:r>
              <a:rPr lang="zh-CN" altLang="en-US" dirty="0">
                <a:latin typeface="Exo 2" panose="02020500000000000000" charset="0"/>
              </a:rPr>
              <a:t>      則直接使用此對話</a:t>
            </a:r>
            <a:endParaRPr lang="zh-TW" altLang="en-US" dirty="0">
              <a:latin typeface="Exo 2" panose="02020500000000000000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4A630EC-BE7D-4CD3-AE7F-554F03E250F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077524" y="3186454"/>
            <a:ext cx="1231167" cy="95697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C51A13C-5E0A-4DE6-A1B3-026EFC322C8C}"/>
              </a:ext>
            </a:extLst>
          </p:cNvPr>
          <p:cNvCxnSpPr>
            <a:cxnSpLocks/>
          </p:cNvCxnSpPr>
          <p:nvPr/>
        </p:nvCxnSpPr>
        <p:spPr>
          <a:xfrm>
            <a:off x="2077524" y="1631725"/>
            <a:ext cx="842010" cy="654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DDD52F-42AE-4CF5-9CA5-EB89F35ADD9A}"/>
              </a:ext>
            </a:extLst>
          </p:cNvPr>
          <p:cNvSpPr txBox="1"/>
          <p:nvPr/>
        </p:nvSpPr>
        <p:spPr>
          <a:xfrm>
            <a:off x="407641" y="4143428"/>
            <a:ext cx="3339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xo 2" panose="02020500000000000000" charset="0"/>
              </a:rPr>
              <a:t>      依照你給的聊天記錄</a:t>
            </a:r>
            <a:r>
              <a:rPr lang="en-US" altLang="zh-CN" dirty="0">
                <a:latin typeface="Exo 2" panose="02020500000000000000" charset="0"/>
              </a:rPr>
              <a:t>: </a:t>
            </a:r>
            <a:r>
              <a:rPr lang="en-US" altLang="zh-CN" dirty="0" err="1">
                <a:latin typeface="Exo 2" panose="02020500000000000000" charset="0"/>
              </a:rPr>
              <a:t>bot_input_ids</a:t>
            </a:r>
            <a:r>
              <a:rPr lang="en-US" altLang="zh-CN" dirty="0">
                <a:latin typeface="Exo 2" panose="02020500000000000000" charset="0"/>
              </a:rPr>
              <a:t> </a:t>
            </a:r>
            <a:r>
              <a:rPr lang="zh-CN" altLang="en-US" dirty="0">
                <a:latin typeface="Exo 2" panose="02020500000000000000" charset="0"/>
              </a:rPr>
              <a:t>，生成新的聊天記錄</a:t>
            </a:r>
            <a:r>
              <a:rPr lang="en-US" altLang="zh-CN" dirty="0">
                <a:latin typeface="Exo 2" panose="02020500000000000000" charset="0"/>
              </a:rPr>
              <a:t>:</a:t>
            </a:r>
            <a:r>
              <a:rPr lang="en-US" altLang="zh-CN" dirty="0" err="1">
                <a:latin typeface="Exo 2" panose="02020500000000000000" charset="0"/>
              </a:rPr>
              <a:t>chat_history_idf</a:t>
            </a:r>
            <a:r>
              <a:rPr lang="zh-CN" altLang="en-US" dirty="0">
                <a:latin typeface="Exo 2" panose="02020500000000000000" charset="0"/>
              </a:rPr>
              <a:t>，其中有生成出新的一句回答</a:t>
            </a:r>
            <a:endParaRPr lang="zh-TW" altLang="en-US" dirty="0">
              <a:latin typeface="Exo 2" panose="02020500000000000000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856A24-B98D-4C93-8B0A-C1CE3780C2AC}"/>
              </a:ext>
            </a:extLst>
          </p:cNvPr>
          <p:cNvSpPr txBox="1"/>
          <p:nvPr/>
        </p:nvSpPr>
        <p:spPr>
          <a:xfrm>
            <a:off x="461045" y="4816693"/>
            <a:ext cx="3339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Exo 2" panose="02020500000000000000" charset="0"/>
              </a:rPr>
              <a:t>(</a:t>
            </a:r>
            <a:r>
              <a:rPr lang="en-US" altLang="zh-CN" dirty="0" err="1">
                <a:latin typeface="Exo 2" panose="02020500000000000000" charset="0"/>
              </a:rPr>
              <a:t>model.generate</a:t>
            </a:r>
            <a:r>
              <a:rPr lang="en-US" altLang="zh-CN" dirty="0">
                <a:latin typeface="Exo 2" panose="02020500000000000000" charset="0"/>
              </a:rPr>
              <a:t> </a:t>
            </a:r>
            <a:r>
              <a:rPr lang="zh-CN" altLang="en-US" dirty="0">
                <a:latin typeface="Exo 2" panose="02020500000000000000" charset="0"/>
              </a:rPr>
              <a:t>為生成新的聊天</a:t>
            </a:r>
            <a:r>
              <a:rPr lang="en-US" altLang="zh-CN" dirty="0">
                <a:latin typeface="Exo 2" panose="02020500000000000000" charset="0"/>
              </a:rPr>
              <a:t>)</a:t>
            </a:r>
            <a:endParaRPr lang="zh-TW" altLang="en-US" dirty="0">
              <a:latin typeface="Exo 2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82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B0903A-4A5B-4A89-9712-EC2F7081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110" y="1638300"/>
            <a:ext cx="5854890" cy="1485900"/>
          </a:xfrm>
          <a:prstGeom prst="rect">
            <a:avLst/>
          </a:prstGeom>
        </p:spPr>
      </p:pic>
      <p:sp>
        <p:nvSpPr>
          <p:cNvPr id="4" name="Google Shape;230;p37">
            <a:extLst>
              <a:ext uri="{FF2B5EF4-FFF2-40B4-BE49-F238E27FC236}">
                <a16:creationId xmlns:a16="http://schemas.microsoft.com/office/drawing/2014/main" id="{CEC58C4A-E38E-419C-B179-9E6F0B2961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20117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hlink"/>
                </a:solidFill>
              </a:rPr>
              <a:t>程式</a:t>
            </a:r>
            <a:r>
              <a:rPr lang="zh-CN" altLang="en-US" dirty="0">
                <a:solidFill>
                  <a:schemeClr val="hlink"/>
                </a:solidFill>
              </a:rPr>
              <a:t>實作</a:t>
            </a:r>
            <a:r>
              <a:rPr lang="en" dirty="0">
                <a:solidFill>
                  <a:schemeClr val="hlink"/>
                </a:solidFill>
              </a:rPr>
              <a:t>：</a:t>
            </a:r>
            <a:r>
              <a:rPr lang="en-US" altLang="zh-CN" dirty="0">
                <a:solidFill>
                  <a:schemeClr val="hlink"/>
                </a:solidFill>
              </a:rPr>
              <a:t>chatbot</a:t>
            </a:r>
            <a:r>
              <a:rPr lang="en" dirty="0">
                <a:solidFill>
                  <a:schemeClr val="hlink"/>
                </a:solidFill>
              </a:rPr>
              <a:t> - 4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C857E82-C557-41AD-8E9C-408C1658B02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501250" y="2415540"/>
            <a:ext cx="1293510" cy="8134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9EF969-2FDC-4EF6-A455-5AC6E2214DFB}"/>
              </a:ext>
            </a:extLst>
          </p:cNvPr>
          <p:cNvSpPr txBox="1"/>
          <p:nvPr/>
        </p:nvSpPr>
        <p:spPr>
          <a:xfrm>
            <a:off x="659100" y="3229028"/>
            <a:ext cx="36842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xo 2" panose="02020500000000000000" charset="0"/>
              </a:rPr>
              <a:t>      抓出聊天記錄中，機器新回答你的句子</a:t>
            </a:r>
            <a:r>
              <a:rPr lang="en-US" altLang="zh-CN" dirty="0">
                <a:latin typeface="Exo 2" panose="02020500000000000000" charset="0"/>
              </a:rPr>
              <a:t>(</a:t>
            </a:r>
            <a:r>
              <a:rPr lang="zh-CN" altLang="en-US" dirty="0">
                <a:latin typeface="Exo 2" panose="02020500000000000000" charset="0"/>
              </a:rPr>
              <a:t>以舊記錄 </a:t>
            </a:r>
            <a:r>
              <a:rPr lang="en-US" altLang="zh-CN" dirty="0" err="1">
                <a:latin typeface="Exo 2" panose="02020500000000000000" charset="0"/>
              </a:rPr>
              <a:t>bot_input_ids</a:t>
            </a:r>
            <a:r>
              <a:rPr lang="zh-CN" altLang="en-US" dirty="0">
                <a:latin typeface="Exo 2" panose="02020500000000000000" charset="0"/>
              </a:rPr>
              <a:t>作為起點</a:t>
            </a:r>
            <a:r>
              <a:rPr lang="en-US" altLang="zh-CN" dirty="0">
                <a:latin typeface="Exo 2" panose="02020500000000000000" charset="0"/>
              </a:rPr>
              <a:t>)</a:t>
            </a:r>
          </a:p>
          <a:p>
            <a:endParaRPr lang="en-US" altLang="zh-TW" dirty="0">
              <a:latin typeface="Exo 2" panose="02020500000000000000" charset="0"/>
            </a:endParaRPr>
          </a:p>
          <a:p>
            <a:r>
              <a:rPr lang="en-US" altLang="zh-CN" dirty="0" err="1">
                <a:latin typeface="Exo 2" panose="02020500000000000000" charset="0"/>
              </a:rPr>
              <a:t>Tokenizer.decode</a:t>
            </a:r>
            <a:endParaRPr lang="en-US" altLang="zh-CN" dirty="0">
              <a:latin typeface="Exo 2" panose="02020500000000000000" charset="0"/>
            </a:endParaRPr>
          </a:p>
          <a:p>
            <a:r>
              <a:rPr lang="zh-CN" altLang="en-US" dirty="0">
                <a:latin typeface="Exo 2" panose="02020500000000000000" charset="0"/>
              </a:rPr>
              <a:t>為還原</a:t>
            </a:r>
            <a:r>
              <a:rPr lang="en-US" altLang="zh-CN" dirty="0">
                <a:latin typeface="Exo 2" panose="02020500000000000000" charset="0"/>
              </a:rPr>
              <a:t>tokenize</a:t>
            </a:r>
            <a:r>
              <a:rPr lang="zh-CN" altLang="en-US" dirty="0">
                <a:latin typeface="Exo 2" panose="02020500000000000000" charset="0"/>
              </a:rPr>
              <a:t>，將資料回復為人類的語句</a:t>
            </a:r>
            <a:endParaRPr lang="zh-TW" altLang="en-US" dirty="0">
              <a:latin typeface="Exo 2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2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7C75481-01C8-4541-B52A-35F1C5D2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270307"/>
            <a:ext cx="3771899" cy="460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289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423</Words>
  <Application>Microsoft Office PowerPoint</Application>
  <PresentationFormat>如螢幕大小 (16:9)</PresentationFormat>
  <Paragraphs>53</Paragraphs>
  <Slides>10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Nunito Light</vt:lpstr>
      <vt:lpstr>Arial</vt:lpstr>
      <vt:lpstr>Roboto Condensed Light</vt:lpstr>
      <vt:lpstr>Fira Sans Extra Condensed Medium</vt:lpstr>
      <vt:lpstr>Exo 2</vt:lpstr>
      <vt:lpstr>Roboto Condensed</vt:lpstr>
      <vt:lpstr>Tech Newsletter XL by Slidesgo</vt:lpstr>
      <vt:lpstr>聖心女中 金融科技夏令營</vt:lpstr>
      <vt:lpstr>課程大綱</vt:lpstr>
      <vt:lpstr>文字探勘——實作運用與講解</vt:lpstr>
      <vt:lpstr>PowerPoint 簡報</vt:lpstr>
      <vt:lpstr>程式實作：chatbot - 1 </vt:lpstr>
      <vt:lpstr>程式實作：chatbot - 2 </vt:lpstr>
      <vt:lpstr>程式實作：chatbot - 3 </vt:lpstr>
      <vt:lpstr>程式實作：chatbot - 4 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聖心女中 金融科技夏令營</dc:title>
  <cp:lastModifiedBy>陳威宇</cp:lastModifiedBy>
  <cp:revision>2</cp:revision>
  <dcterms:modified xsi:type="dcterms:W3CDTF">2021-11-27T10:31:30Z</dcterms:modified>
</cp:coreProperties>
</file>